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Proxima Nova"/>
      <p:regular r:id="rId14"/>
      <p:bold r:id="rId15"/>
      <p:italic r:id="rId16"/>
      <p:boldItalic r:id="rId17"/>
    </p:embeddedFon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2" roundtripDataSignature="AMtx7mj3kcr/ZBSmI7shoBSGkqpj32aK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5.xml"/><Relationship Id="rId22" Type="http://customschemas.google.com/relationships/presentationmetadata" Target="metadata"/><Relationship Id="rId10" Type="http://schemas.openxmlformats.org/officeDocument/2006/relationships/slide" Target="slides/slide4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ProximaNova-bold.fntdata"/><Relationship Id="rId14" Type="http://schemas.openxmlformats.org/officeDocument/2006/relationships/font" Target="fonts/ProximaNova-regular.fntdata"/><Relationship Id="rId17" Type="http://schemas.openxmlformats.org/officeDocument/2006/relationships/font" Target="fonts/ProximaNova-boldItalic.fntdata"/><Relationship Id="rId16" Type="http://schemas.openxmlformats.org/officeDocument/2006/relationships/font" Target="fonts/ProximaNova-italic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Roboto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9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9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8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8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1;p1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1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" name="Google Shape;23;p1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" name="Google Shape;24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1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" name="Google Shape;28;p1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1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" name="Google Shape;4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04" name="Google Shape;104;p1"/>
          <p:cNvPicPr preferRelativeResize="0"/>
          <p:nvPr/>
        </p:nvPicPr>
        <p:blipFill rotWithShape="1">
          <a:blip r:embed="rId3">
            <a:alphaModFix/>
          </a:blip>
          <a:srcRect b="17066" l="0" r="1718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000"/>
              <a:t>Voice Interaction for on-the-job Assistance</a:t>
            </a:r>
            <a:endParaRPr sz="6000"/>
          </a:p>
        </p:txBody>
      </p:sp>
      <p:sp>
        <p:nvSpPr>
          <p:cNvPr id="106" name="Google Shape;106;p1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Making a Field Engineer’s life easier</a:t>
            </a:r>
            <a:endParaRPr/>
          </a:p>
        </p:txBody>
      </p:sp>
      <p:cxnSp>
        <p:nvCxnSpPr>
          <p:cNvPr id="107" name="Google Shape;107;p1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"/>
          <p:cNvPicPr preferRelativeResize="0"/>
          <p:nvPr/>
        </p:nvPicPr>
        <p:blipFill rotWithShape="1">
          <a:blip r:embed="rId3">
            <a:alphaModFix/>
          </a:blip>
          <a:srcRect b="28" l="0" r="0" t="29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"/>
          <p:cNvSpPr txBox="1"/>
          <p:nvPr>
            <p:ph idx="1" type="subTitle"/>
          </p:nvPr>
        </p:nvSpPr>
        <p:spPr>
          <a:xfrm>
            <a:off x="94950" y="12896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000000"/>
                </a:solidFill>
              </a:rPr>
              <a:t>... How may I help you?</a:t>
            </a:r>
            <a:endParaRPr b="1">
              <a:solidFill>
                <a:srgbClr val="000000"/>
              </a:solidFill>
            </a:endParaRPr>
          </a:p>
        </p:txBody>
      </p:sp>
      <p:cxnSp>
        <p:nvCxnSpPr>
          <p:cNvPr id="114" name="Google Shape;114;p2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The Idea</a:t>
            </a:r>
            <a:endParaRPr sz="3600"/>
          </a:p>
        </p:txBody>
      </p:sp>
      <p:sp>
        <p:nvSpPr>
          <p:cNvPr id="120" name="Google Shape;120;p3"/>
          <p:cNvSpPr txBox="1"/>
          <p:nvPr>
            <p:ph idx="1" type="body"/>
          </p:nvPr>
        </p:nvSpPr>
        <p:spPr>
          <a:xfrm>
            <a:off x="311700" y="1320688"/>
            <a:ext cx="8520600" cy="9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" sz="2400"/>
              <a:t>Alexa </a:t>
            </a:r>
            <a:r>
              <a:rPr lang="en" sz="2400"/>
              <a:t>for Field Engineers.</a:t>
            </a:r>
            <a:endParaRPr sz="2400"/>
          </a:p>
        </p:txBody>
      </p:sp>
      <p:cxnSp>
        <p:nvCxnSpPr>
          <p:cNvPr id="121" name="Google Shape;121;p3"/>
          <p:cNvCxnSpPr/>
          <p:nvPr/>
        </p:nvCxnSpPr>
        <p:spPr>
          <a:xfrm>
            <a:off x="877163" y="25263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3"/>
          <p:cNvSpPr txBox="1"/>
          <p:nvPr/>
        </p:nvSpPr>
        <p:spPr>
          <a:xfrm>
            <a:off x="924237" y="2403087"/>
            <a:ext cx="18141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Step 1</a:t>
            </a:r>
            <a:endParaRPr b="0" i="0" sz="17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924237" y="2693113"/>
            <a:ext cx="18141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Tool Identification</a:t>
            </a:r>
            <a:endParaRPr b="0" i="0" sz="1200" u="none" cap="none" strike="noStrike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4" name="Google Shape;124;p3"/>
          <p:cNvCxnSpPr/>
          <p:nvPr/>
        </p:nvCxnSpPr>
        <p:spPr>
          <a:xfrm>
            <a:off x="3343863" y="2373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" name="Google Shape;125;p3"/>
          <p:cNvSpPr txBox="1"/>
          <p:nvPr/>
        </p:nvSpPr>
        <p:spPr>
          <a:xfrm>
            <a:off x="3390937" y="2259476"/>
            <a:ext cx="18141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Step 2</a:t>
            </a:r>
            <a:endParaRPr b="0" i="0" sz="17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3390937" y="2549501"/>
            <a:ext cx="18141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Select an operation to perform with Context</a:t>
            </a:r>
            <a:endParaRPr b="0" i="0" sz="1200" u="none" cap="none" strike="noStrike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7" name="Google Shape;127;p3"/>
          <p:cNvCxnSpPr/>
          <p:nvPr/>
        </p:nvCxnSpPr>
        <p:spPr>
          <a:xfrm>
            <a:off x="6405688" y="20715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3"/>
          <p:cNvSpPr txBox="1"/>
          <p:nvPr/>
        </p:nvSpPr>
        <p:spPr>
          <a:xfrm>
            <a:off x="6452762" y="1948345"/>
            <a:ext cx="18141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Step 3</a:t>
            </a:r>
            <a:endParaRPr b="0" i="0" sz="17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6452748" y="2238375"/>
            <a:ext cx="20847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1. Extract the required information</a:t>
            </a:r>
            <a:endParaRPr b="0" i="0" sz="1200" u="none" cap="none" strike="noStrike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2. Record tool readings &amp; Schedule maintenance</a:t>
            </a:r>
            <a:endParaRPr b="0" i="0" sz="1200" u="none" cap="none" strike="noStrike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0" name="Google Shape;130;p3"/>
          <p:cNvGrpSpPr/>
          <p:nvPr/>
        </p:nvGrpSpPr>
        <p:grpSpPr>
          <a:xfrm>
            <a:off x="877155" y="3238073"/>
            <a:ext cx="6993309" cy="1520400"/>
            <a:chOff x="929030" y="3219673"/>
            <a:chExt cx="6993309" cy="1520400"/>
          </a:xfrm>
        </p:grpSpPr>
        <p:cxnSp>
          <p:nvCxnSpPr>
            <p:cNvPr id="131" name="Google Shape;131;p3"/>
            <p:cNvCxnSpPr>
              <a:stCxn id="132" idx="6"/>
              <a:endCxn id="133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rgbClr val="4285F4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132" name="Google Shape;132;p3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Features</a:t>
            </a:r>
            <a:endParaRPr sz="3600"/>
          </a:p>
        </p:txBody>
      </p:sp>
      <p:pic>
        <p:nvPicPr>
          <p:cNvPr id="140" name="Google Shape;14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0500" y="1185900"/>
            <a:ext cx="1221950" cy="122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9100" y="514350"/>
            <a:ext cx="1221950" cy="1161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86375" y="172900"/>
            <a:ext cx="1221951" cy="1219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10350" y="2437100"/>
            <a:ext cx="1221950" cy="1962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6050" y="2951075"/>
            <a:ext cx="1463495" cy="12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67825" y="3559126"/>
            <a:ext cx="1341450" cy="140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4"/>
          <p:cNvSpPr txBox="1"/>
          <p:nvPr/>
        </p:nvSpPr>
        <p:spPr>
          <a:xfrm>
            <a:off x="769700" y="2359950"/>
            <a:ext cx="17775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Location based info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278950" y="4246300"/>
            <a:ext cx="20535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Step-by-step guidance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600450" y="1846325"/>
            <a:ext cx="1943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Readings &amp; checklists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6608600" y="1422725"/>
            <a:ext cx="17775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Context based info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6478675" y="2663775"/>
            <a:ext cx="17775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Scheduling maintenance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3498325" y="3206488"/>
            <a:ext cx="17775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Ordering equipment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Value Proposition</a:t>
            </a:r>
            <a:endParaRPr/>
          </a:p>
        </p:txBody>
      </p:sp>
      <p:sp>
        <p:nvSpPr>
          <p:cNvPr id="157" name="Google Shape;157;p5"/>
          <p:cNvSpPr txBox="1"/>
          <p:nvPr>
            <p:ph idx="2" type="body"/>
          </p:nvPr>
        </p:nvSpPr>
        <p:spPr>
          <a:xfrm>
            <a:off x="4939500" y="724200"/>
            <a:ext cx="3837000" cy="41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/>
              <a:t>Improves Efficiency 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2400"/>
              <a:t>On-the-job training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2400"/>
              <a:t>    Probability of accidents &amp; errors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2400"/>
              <a:t>     Transparency in Real-time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/>
          </a:p>
        </p:txBody>
      </p:sp>
      <p:sp>
        <p:nvSpPr>
          <p:cNvPr id="158" name="Google Shape;158;p5"/>
          <p:cNvSpPr/>
          <p:nvPr/>
        </p:nvSpPr>
        <p:spPr>
          <a:xfrm>
            <a:off x="5074425" y="2122375"/>
            <a:ext cx="147900" cy="295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5112200" y="3129675"/>
            <a:ext cx="147900" cy="295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How does it work?</a:t>
            </a:r>
            <a:endParaRPr sz="3600"/>
          </a:p>
        </p:txBody>
      </p:sp>
      <p:sp>
        <p:nvSpPr>
          <p:cNvPr id="165" name="Google Shape;165;p6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2400"/>
              <a:t>Let’s see a Demo.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5263" y="815213"/>
            <a:ext cx="5293475" cy="35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